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Inter SemiBold"/>
      <p:regular r:id="rId23"/>
      <p:bold r:id="rId24"/>
      <p:italic r:id="rId25"/>
      <p:boldItalic r:id="rId26"/>
    </p:embeddedFont>
    <p:embeddedFont>
      <p:font typeface="Inter Light"/>
      <p:regular r:id="rId27"/>
      <p:bold r:id="rId28"/>
      <p:italic r:id="rId29"/>
      <p:boldItalic r:id="rId30"/>
    </p:embeddedFont>
    <p:embeddedFont>
      <p:font typeface="Inter"/>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747775"/>
          </p15:clr>
        </p15:guide>
        <p15:guide id="2" pos="247">
          <p15:clr>
            <a:srgbClr val="747775"/>
          </p15:clr>
        </p15:guide>
        <p15:guide id="3" pos="5074">
          <p15:clr>
            <a:srgbClr val="747775"/>
          </p15:clr>
        </p15:guide>
        <p15:guide id="4" pos="5544">
          <p15:clr>
            <a:srgbClr val="747775"/>
          </p15:clr>
        </p15:guide>
        <p15:guide id="5" orient="horz" pos="21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47"/>
        <p:guide pos="5074"/>
        <p:guide pos="5544"/>
        <p:guide pos="21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terSemiBold-bold.fntdata"/><Relationship Id="rId23" Type="http://schemas.openxmlformats.org/officeDocument/2006/relationships/font" Target="fonts/Inter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SemiBold-boldItalic.fntdata"/><Relationship Id="rId25" Type="http://schemas.openxmlformats.org/officeDocument/2006/relationships/font" Target="fonts/InterSemiBold-italic.fntdata"/><Relationship Id="rId28" Type="http://schemas.openxmlformats.org/officeDocument/2006/relationships/font" Target="fonts/InterLight-bold.fntdata"/><Relationship Id="rId27" Type="http://schemas.openxmlformats.org/officeDocument/2006/relationships/font" Target="fonts/Inter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regular.fntdata"/><Relationship Id="rId30" Type="http://schemas.openxmlformats.org/officeDocument/2006/relationships/font" Target="fonts/InterLight-boldItalic.fntdata"/><Relationship Id="rId11" Type="http://schemas.openxmlformats.org/officeDocument/2006/relationships/slide" Target="slides/slide6.xml"/><Relationship Id="rId33" Type="http://schemas.openxmlformats.org/officeDocument/2006/relationships/font" Target="fonts/Inter-italic.fntdata"/><Relationship Id="rId10" Type="http://schemas.openxmlformats.org/officeDocument/2006/relationships/slide" Target="slides/slide5.xml"/><Relationship Id="rId32" Type="http://schemas.openxmlformats.org/officeDocument/2006/relationships/font" Target="fonts/Inter-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Inter-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 name="Shape 12"/>
        <p:cNvGrpSpPr/>
        <p:nvPr/>
      </p:nvGrpSpPr>
      <p:grpSpPr>
        <a:xfrm>
          <a:off x="0" y="0"/>
          <a:ext cx="0" cy="0"/>
          <a:chOff x="0" y="0"/>
          <a:chExt cx="0" cy="0"/>
        </a:xfrm>
      </p:grpSpPr>
      <p:sp>
        <p:nvSpPr>
          <p:cNvPr id="13" name="Google Shape;13;g321f6578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 name="Google Shape;14;g321f6578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Welcome back! In the previous modules, we explored </a:t>
            </a:r>
            <a:r>
              <a:rPr b="1" lang="en">
                <a:solidFill>
                  <a:schemeClr val="dk1"/>
                </a:solidFill>
              </a:rPr>
              <a:t>multi-agent collaboration patterns</a:t>
            </a:r>
            <a:r>
              <a:rPr lang="en">
                <a:solidFill>
                  <a:schemeClr val="dk1"/>
                </a:solidFill>
              </a:rPr>
              <a:t>, such as Sequential Chat, Group Chat, and Nested Chat. While each of these has its uses, they also come with limitations: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2df2e2cd5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2df2e2cd5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dk1"/>
              </a:buClr>
              <a:buSzPts val="1100"/>
              <a:buChar char="○"/>
            </a:pPr>
            <a:r>
              <a:rPr b="1" lang="en">
                <a:solidFill>
                  <a:schemeClr val="dk1"/>
                </a:solidFill>
              </a:rPr>
              <a:t>Tool-Based:</a:t>
            </a:r>
            <a:r>
              <a:rPr lang="en">
                <a:solidFill>
                  <a:schemeClr val="dk1"/>
                </a:solidFill>
              </a:rPr>
              <a:t> If an agent calls a tool, it passes control based on the tool’s output.</a:t>
            </a:r>
            <a:br>
              <a:rPr lang="en">
                <a:solidFill>
                  <a:schemeClr val="dk1"/>
                </a:solidFill>
              </a:rPr>
            </a:br>
            <a:r>
              <a:rPr i="1" lang="en">
                <a:solidFill>
                  <a:schemeClr val="dk1"/>
                </a:solidFill>
              </a:rPr>
              <a:t>Example:</a:t>
            </a:r>
            <a:r>
              <a:rPr lang="en">
                <a:solidFill>
                  <a:schemeClr val="dk1"/>
                </a:solidFill>
              </a:rPr>
              <a:t> A weather agent hands off to a travel agent after fetching weather data.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2df2e2cd5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2df2e2cd5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Condition-Based (ON_CONDITION):</a:t>
            </a:r>
            <a:r>
              <a:rPr lang="en">
                <a:solidFill>
                  <a:schemeClr val="dk1"/>
                </a:solidFill>
              </a:rPr>
              <a:t> Agents transition based on conditions. These condition based transitions can either be established using a custom function or simply using “On_Condition” function which is directly added to the LLM configuration.</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2df2e2cd5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2df2e2cd5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dk1"/>
                </a:solidFill>
              </a:rPr>
              <a:t>Next is After Work Hand-offs. </a:t>
            </a:r>
            <a:r>
              <a:rPr lang="en">
                <a:solidFill>
                  <a:schemeClr val="dk1"/>
                </a:solidFill>
              </a:rPr>
              <a:t>If no tools or conditions apply, the agent can decide what to do after finishing its task.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2df2e2cd5d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2df2e2cd5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options include: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Returning to the user for input.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Staying with the agent for another iteration.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Terminating the workflow.</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2df2e2cd5d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2df2e2cd5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chemeClr val="dk1"/>
                </a:solidFill>
              </a:rPr>
              <a:t>The next method is Swarm-Level Hand-offs: </a:t>
            </a:r>
            <a:r>
              <a:rPr lang="en">
                <a:solidFill>
                  <a:schemeClr val="dk1"/>
                </a:solidFill>
              </a:rPr>
              <a:t>If an agent doesn’t specify the next step, the swarm provides a default hand-off. The options of handoff in this case are also same as the “After work’ handoff which were: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Returning to the user for input.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Staying with the agent for another iteration.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Terminating the workflow.</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2df2e2cd5d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2df2e2cd5d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a:solidFill>
                  <a:schemeClr val="dk1"/>
                </a:solidFill>
              </a:rPr>
              <a:t>By default, in swarm orchestration, the agent level takes precedence over the swarm level.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2df2e2cd5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2df2e2cd5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Now that we have understood the features of a Swarm Orchestration, let's explore some important aspects of its implementation.</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In a swarm chat, all agents must be created as SwarmAgents.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When setting up a SwarmAgent, you can provide a list of functions and unlike the other conversation patterns, we do not have to register a function to a swarm agent.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 a swarm chat, each agent can update the shared information also known as the “context variables” for other agents to use.</a:t>
            </a:r>
            <a:endParaRPr sz="1050">
              <a:solidFill>
                <a:srgbClr val="111827"/>
              </a:solidFill>
              <a:latin typeface="Courier New"/>
              <a:ea typeface="Courier New"/>
              <a:cs typeface="Courier New"/>
              <a:sym typeface="Courier New"/>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swarm chat terminates when the last active agent’s response is a plain string (i.e., it doesn’t suggest a tool call or handoff).</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Swarm Orchestration redefines multi-agent collaboration by enabling agents to dynamically adapt, delegate, and transition tasks.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2acf658512_0_562:notes"/>
          <p:cNvSpPr/>
          <p:nvPr>
            <p:ph idx="2" type="sldImg"/>
          </p:nvPr>
        </p:nvSpPr>
        <p:spPr>
          <a:xfrm>
            <a:off x="914400" y="1143000"/>
            <a:ext cx="73152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g32acf658512_0_562:notes"/>
          <p:cNvSpPr txBox="1"/>
          <p:nvPr>
            <p:ph idx="1" type="body"/>
          </p:nvPr>
        </p:nvSpPr>
        <p:spPr>
          <a:xfrm>
            <a:off x="914400" y="4400550"/>
            <a:ext cx="73152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is all for this lesson, head to the next lesson where we will build a simple Swarm Agent! See you there.</a:t>
            </a:r>
            <a:endParaRPr>
              <a:solidFill>
                <a:schemeClr val="dk1"/>
              </a:solidFill>
            </a:endParaRPr>
          </a:p>
        </p:txBody>
      </p:sp>
      <p:sp>
        <p:nvSpPr>
          <p:cNvPr id="193" name="Google Shape;193;g32acf658512_0_562:notes"/>
          <p:cNvSpPr txBox="1"/>
          <p:nvPr>
            <p:ph idx="12" type="sldNum"/>
          </p:nvPr>
        </p:nvSpPr>
        <p:spPr>
          <a:xfrm>
            <a:off x="5179484" y="8685213"/>
            <a:ext cx="39624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 name="Shape 21"/>
        <p:cNvGrpSpPr/>
        <p:nvPr/>
      </p:nvGrpSpPr>
      <p:grpSpPr>
        <a:xfrm>
          <a:off x="0" y="0"/>
          <a:ext cx="0" cy="0"/>
          <a:chOff x="0" y="0"/>
          <a:chExt cx="0" cy="0"/>
        </a:xfrm>
      </p:grpSpPr>
      <p:sp>
        <p:nvSpPr>
          <p:cNvPr id="22" name="Google Shape;22;g32acf6585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 name="Google Shape;23;g32acf6585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b="1" lang="en">
                <a:solidFill>
                  <a:schemeClr val="dk1"/>
                </a:solidFill>
              </a:rPr>
              <a:t>In Sequential Chat:</a:t>
            </a:r>
            <a:r>
              <a:rPr lang="en">
                <a:solidFill>
                  <a:schemeClr val="dk1"/>
                </a:solidFill>
              </a:rPr>
              <a:t> Tasks follow a fixed order.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In Group Chat:</a:t>
            </a:r>
            <a:r>
              <a:rPr lang="en">
                <a:solidFill>
                  <a:schemeClr val="dk1"/>
                </a:solidFill>
              </a:rPr>
              <a:t> A manager assigns tasks and coordinates communication, creating a managed workflow.</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In Nested Chat:</a:t>
            </a:r>
            <a:r>
              <a:rPr lang="en">
                <a:solidFill>
                  <a:schemeClr val="dk1"/>
                </a:solidFill>
              </a:rPr>
              <a:t> A handler decides when sub-chats or agents are activated.</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g32df2e2cd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 name="Google Shape;31;g32df2e2cd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But what if we need a system where all agents collaborate equally, without hierarchy, and tasks move dynamically?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 name="Shape 34"/>
        <p:cNvGrpSpPr/>
        <p:nvPr/>
      </p:nvGrpSpPr>
      <p:grpSpPr>
        <a:xfrm>
          <a:off x="0" y="0"/>
          <a:ext cx="0" cy="0"/>
          <a:chOff x="0" y="0"/>
          <a:chExt cx="0" cy="0"/>
        </a:xfrm>
      </p:grpSpPr>
      <p:sp>
        <p:nvSpPr>
          <p:cNvPr id="35" name="Google Shape;35;g32df2e2cd5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 name="Google Shape;36;g32df2e2cd5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1200"/>
              </a:spcAft>
              <a:buClr>
                <a:schemeClr val="dk1"/>
              </a:buClr>
              <a:buSzPts val="1100"/>
              <a:buFont typeface="Arial"/>
              <a:buNone/>
            </a:pPr>
            <a:r>
              <a:rPr lang="en">
                <a:solidFill>
                  <a:schemeClr val="dk1"/>
                </a:solidFill>
              </a:rPr>
              <a:t>This is where </a:t>
            </a:r>
            <a:r>
              <a:rPr b="1" lang="en">
                <a:solidFill>
                  <a:schemeClr val="dk1"/>
                </a:solidFill>
              </a:rPr>
              <a:t>Swarm Orchestration</a:t>
            </a:r>
            <a:r>
              <a:rPr lang="en">
                <a:solidFill>
                  <a:schemeClr val="dk1"/>
                </a:solidFill>
              </a:rPr>
              <a:t> comes in.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32df2e2cd5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32df2e2cd5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Swarm Orchestration allows agents to work like a team—each agent knows its role, communicates directly, and ensures the workflow progresses efficiently.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g32df2e2cd5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g32df2e2cd5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differentiating feature of this conversation pattern is the democratic approach towards decision making - here the entire swarm of agents can also “think” together to take a decision. Let’s explore the two key features of swarm orchestration:</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2df2e2cd5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2df2e2cd5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First is Dynamic Shared Memory. Agents share a context dictionary that tracks the workflow's state. This shared memory ensures: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All agents are informed about the latest updates.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Tasks adapt dynamically to new information or outcomes.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2df2e2cd5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2df2e2cd5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The second key feature of Swarm orchestration is, </a:t>
            </a:r>
            <a:r>
              <a:rPr b="1" lang="en">
                <a:solidFill>
                  <a:schemeClr val="dk1"/>
                </a:solidFill>
              </a:rPr>
              <a:t>Smooth Task Transitions. </a:t>
            </a:r>
            <a:r>
              <a:rPr lang="en">
                <a:solidFill>
                  <a:schemeClr val="dk1"/>
                </a:solidFill>
              </a:rPr>
              <a:t>In Swarm Orchestration, tasks flow seamlessly between agents. Once an agent finishes its task, it hands off to the next agent. There are primary two ways in which agent to agent hand-offs or transitions happen in this orchestration. These ways are agent level and swarm level.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2df2e2cd5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2df2e2cd5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b="1" lang="en">
                <a:solidFill>
                  <a:schemeClr val="dk1"/>
                </a:solidFill>
              </a:rPr>
              <a:t>In Agent-Level, handoffs can be tool based, condition based or after work.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 name="Shape 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10" name="Google Shape;10;p3"/>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51316"/>
        </a:solidFill>
      </p:bgPr>
    </p:bg>
    <p:spTree>
      <p:nvGrpSpPr>
        <p:cNvPr id="5" name="Shape 5"/>
        <p:cNvGrpSpPr/>
        <p:nvPr/>
      </p:nvGrpSpPr>
      <p:grpSpPr>
        <a:xfrm>
          <a:off x="0" y="0"/>
          <a:ext cx="0" cy="0"/>
          <a:chOff x="0" y="0"/>
          <a:chExt cx="0" cy="0"/>
        </a:xfrm>
      </p:grpSpPr>
      <p:pic>
        <p:nvPicPr>
          <p:cNvPr id="6" name="Google Shape;6;p1"/>
          <p:cNvPicPr preferRelativeResize="0"/>
          <p:nvPr/>
        </p:nvPicPr>
        <p:blipFill>
          <a:blip r:embed="rId1">
            <a:alphaModFix/>
          </a:blip>
          <a:stretch>
            <a:fillRect/>
          </a:stretch>
        </p:blipFill>
        <p:spPr>
          <a:xfrm>
            <a:off x="8051501" y="4690220"/>
            <a:ext cx="753175" cy="216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 name="Shape 15"/>
        <p:cNvGrpSpPr/>
        <p:nvPr/>
      </p:nvGrpSpPr>
      <p:grpSpPr>
        <a:xfrm>
          <a:off x="0" y="0"/>
          <a:ext cx="0" cy="0"/>
          <a:chOff x="0" y="0"/>
          <a:chExt cx="0" cy="0"/>
        </a:xfrm>
      </p:grpSpPr>
      <p:sp>
        <p:nvSpPr>
          <p:cNvPr id="16" name="Google Shape;16;p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7" name="Google Shape;17;p4"/>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 name="Google Shape;18;p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9" name="Google Shape;19;p4"/>
          <p:cNvSpPr txBox="1"/>
          <p:nvPr/>
        </p:nvSpPr>
        <p:spPr>
          <a:xfrm>
            <a:off x="311700" y="2200550"/>
            <a:ext cx="5851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Inter"/>
                <a:ea typeface="Inter"/>
                <a:cs typeface="Inter"/>
                <a:sym typeface="Inter"/>
              </a:rPr>
              <a:t>Building Agentic Swarms</a:t>
            </a:r>
            <a:endParaRPr sz="2500">
              <a:solidFill>
                <a:schemeClr val="lt1"/>
              </a:solidFill>
              <a:latin typeface="Inter"/>
              <a:ea typeface="Inter"/>
              <a:cs typeface="Inter"/>
              <a:sym typeface="Inter"/>
            </a:endParaRPr>
          </a:p>
        </p:txBody>
      </p:sp>
      <p:sp>
        <p:nvSpPr>
          <p:cNvPr id="20" name="Google Shape;20;p4"/>
          <p:cNvSpPr txBox="1"/>
          <p:nvPr/>
        </p:nvSpPr>
        <p:spPr>
          <a:xfrm>
            <a:off x="314689" y="39397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Apoorv Vishnoi</a:t>
            </a:r>
            <a:endParaRPr sz="1800">
              <a:solidFill>
                <a:schemeClr val="lt1"/>
              </a:solidFill>
            </a:endParaRPr>
          </a:p>
          <a:p>
            <a:pPr indent="0" lvl="0" marL="0" rtl="0" algn="l">
              <a:spcBef>
                <a:spcPts val="0"/>
              </a:spcBef>
              <a:spcAft>
                <a:spcPts val="0"/>
              </a:spcAft>
              <a:buNone/>
            </a:pPr>
            <a:r>
              <a:rPr lang="en" sz="1500">
                <a:solidFill>
                  <a:schemeClr val="lt1"/>
                </a:solidFill>
              </a:rPr>
              <a:t>Head of </a:t>
            </a:r>
            <a:r>
              <a:rPr lang="en" sz="1500">
                <a:solidFill>
                  <a:schemeClr val="lt1"/>
                </a:solidFill>
              </a:rPr>
              <a:t>Training, Analytics Vidhya</a:t>
            </a:r>
            <a:endParaRPr sz="15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3"/>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 name="Google Shape;101;p13"/>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a:t>
            </a:r>
            <a:r>
              <a:rPr b="1" lang="en" sz="2400">
                <a:solidFill>
                  <a:schemeClr val="lt1"/>
                </a:solidFill>
                <a:latin typeface="Inter"/>
                <a:ea typeface="Inter"/>
                <a:cs typeface="Inter"/>
                <a:sym typeface="Inter"/>
              </a:rPr>
              <a:t>(a)</a:t>
            </a:r>
            <a:r>
              <a:rPr b="1" lang="en" sz="2400">
                <a:solidFill>
                  <a:schemeClr val="lt1"/>
                </a:solidFill>
                <a:latin typeface="Inter"/>
                <a:ea typeface="Inter"/>
                <a:cs typeface="Inter"/>
                <a:sym typeface="Inter"/>
              </a:rPr>
              <a:t>: Agent Level Transition</a:t>
            </a:r>
            <a:endParaRPr b="1" sz="2400">
              <a:solidFill>
                <a:schemeClr val="lt1"/>
              </a:solidFill>
              <a:latin typeface="Inter"/>
              <a:ea typeface="Inter"/>
              <a:cs typeface="Inter"/>
              <a:sym typeface="Inter"/>
            </a:endParaRPr>
          </a:p>
        </p:txBody>
      </p:sp>
      <p:sp>
        <p:nvSpPr>
          <p:cNvPr id="102" name="Google Shape;102;p13"/>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Ways of Hands-Off</a:t>
            </a:r>
            <a:endParaRPr sz="1500">
              <a:solidFill>
                <a:srgbClr val="FFFFFF"/>
              </a:solidFill>
              <a:latin typeface="Inter SemiBold"/>
              <a:ea typeface="Inter SemiBold"/>
              <a:cs typeface="Inter SemiBold"/>
              <a:sym typeface="Inter SemiBold"/>
            </a:endParaRPr>
          </a:p>
        </p:txBody>
      </p:sp>
      <p:cxnSp>
        <p:nvCxnSpPr>
          <p:cNvPr id="103" name="Google Shape;103;p13"/>
          <p:cNvCxnSpPr>
            <a:stCxn id="102"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104" name="Google Shape;104;p13"/>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105" name="Google Shape;105;p13"/>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106" name="Google Shape;106;p13"/>
          <p:cNvSpPr/>
          <p:nvPr/>
        </p:nvSpPr>
        <p:spPr>
          <a:xfrm>
            <a:off x="923701"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Tool Use</a:t>
            </a:r>
            <a:endParaRPr sz="1100">
              <a:solidFill>
                <a:srgbClr val="FFFFFF"/>
              </a:solidFill>
              <a:latin typeface="Inter Light"/>
              <a:ea typeface="Inter Light"/>
              <a:cs typeface="Inter Light"/>
              <a:sym typeface="Inter Light"/>
            </a:endParaRPr>
          </a:p>
        </p:txBody>
      </p:sp>
      <p:cxnSp>
        <p:nvCxnSpPr>
          <p:cNvPr id="107" name="Google Shape;107;p13"/>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08" name="Google Shape;108;p13"/>
          <p:cNvSpPr/>
          <p:nvPr/>
        </p:nvSpPr>
        <p:spPr>
          <a:xfrm>
            <a:off x="3865782"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Condition Based</a:t>
            </a:r>
            <a:endParaRPr sz="1100">
              <a:solidFill>
                <a:srgbClr val="FFFFFF"/>
              </a:solidFill>
              <a:latin typeface="Inter Light"/>
              <a:ea typeface="Inter Light"/>
              <a:cs typeface="Inter Light"/>
              <a:sym typeface="Inter Light"/>
            </a:endParaRPr>
          </a:p>
        </p:txBody>
      </p:sp>
      <p:sp>
        <p:nvSpPr>
          <p:cNvPr id="109" name="Google Shape;109;p13"/>
          <p:cNvSpPr/>
          <p:nvPr/>
        </p:nvSpPr>
        <p:spPr>
          <a:xfrm>
            <a:off x="6729931"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After Work</a:t>
            </a:r>
            <a:endParaRPr sz="1100">
              <a:solidFill>
                <a:srgbClr val="FFFFFF"/>
              </a:solidFill>
              <a:latin typeface="Inter Light"/>
              <a:ea typeface="Inter Light"/>
              <a:cs typeface="Inter Light"/>
              <a:sym typeface="Inter Light"/>
            </a:endParaRPr>
          </a:p>
        </p:txBody>
      </p:sp>
      <p:cxnSp>
        <p:nvCxnSpPr>
          <p:cNvPr id="110" name="Google Shape;110;p13"/>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11" name="Google Shape;111;p13"/>
          <p:cNvSpPr txBox="1"/>
          <p:nvPr/>
        </p:nvSpPr>
        <p:spPr>
          <a:xfrm>
            <a:off x="968950" y="374265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Inter"/>
                <a:ea typeface="Inter"/>
                <a:cs typeface="Inter"/>
                <a:sym typeface="Inter"/>
              </a:rPr>
              <a:t>Passes control based on tool’s output;</a:t>
            </a:r>
            <a:br>
              <a:rPr lang="en" sz="1200">
                <a:solidFill>
                  <a:srgbClr val="FFFFFF"/>
                </a:solidFill>
                <a:latin typeface="Inter"/>
                <a:ea typeface="Inter"/>
                <a:cs typeface="Inter"/>
                <a:sym typeface="Inter"/>
              </a:rPr>
            </a:br>
            <a:r>
              <a:rPr lang="en" sz="1200">
                <a:solidFill>
                  <a:srgbClr val="FFFFFF"/>
                </a:solidFill>
                <a:latin typeface="Inter"/>
                <a:ea typeface="Inter"/>
                <a:cs typeface="Inter"/>
                <a:sym typeface="Inter"/>
              </a:rPr>
              <a:t>Weather agent - Travel Agent</a:t>
            </a:r>
            <a:endParaRPr sz="1200">
              <a:solidFill>
                <a:srgbClr val="FFFFFF"/>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4"/>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 name="Google Shape;117;p14"/>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a:t>
            </a:r>
            <a:r>
              <a:rPr b="1" lang="en" sz="2400">
                <a:solidFill>
                  <a:schemeClr val="lt1"/>
                </a:solidFill>
                <a:latin typeface="Inter"/>
                <a:ea typeface="Inter"/>
                <a:cs typeface="Inter"/>
                <a:sym typeface="Inter"/>
              </a:rPr>
              <a:t>(a)</a:t>
            </a:r>
            <a:r>
              <a:rPr b="1" lang="en" sz="2400">
                <a:solidFill>
                  <a:schemeClr val="lt1"/>
                </a:solidFill>
                <a:latin typeface="Inter"/>
                <a:ea typeface="Inter"/>
                <a:cs typeface="Inter"/>
                <a:sym typeface="Inter"/>
              </a:rPr>
              <a:t>: Agent Level Transition</a:t>
            </a:r>
            <a:endParaRPr b="1" sz="2400">
              <a:solidFill>
                <a:schemeClr val="lt1"/>
              </a:solidFill>
              <a:latin typeface="Inter"/>
              <a:ea typeface="Inter"/>
              <a:cs typeface="Inter"/>
              <a:sym typeface="Inter"/>
            </a:endParaRPr>
          </a:p>
        </p:txBody>
      </p:sp>
      <p:sp>
        <p:nvSpPr>
          <p:cNvPr id="118" name="Google Shape;118;p14"/>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Ways of Hands-Off</a:t>
            </a:r>
            <a:endParaRPr sz="1500">
              <a:solidFill>
                <a:srgbClr val="FFFFFF"/>
              </a:solidFill>
              <a:latin typeface="Inter SemiBold"/>
              <a:ea typeface="Inter SemiBold"/>
              <a:cs typeface="Inter SemiBold"/>
              <a:sym typeface="Inter SemiBold"/>
            </a:endParaRPr>
          </a:p>
        </p:txBody>
      </p:sp>
      <p:cxnSp>
        <p:nvCxnSpPr>
          <p:cNvPr id="119" name="Google Shape;119;p14"/>
          <p:cNvCxnSpPr>
            <a:stCxn id="118"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120" name="Google Shape;120;p14"/>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121" name="Google Shape;121;p14"/>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122" name="Google Shape;122;p14"/>
          <p:cNvSpPr/>
          <p:nvPr/>
        </p:nvSpPr>
        <p:spPr>
          <a:xfrm>
            <a:off x="923701"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Tool Use</a:t>
            </a:r>
            <a:endParaRPr sz="1100">
              <a:solidFill>
                <a:srgbClr val="FFFFFF"/>
              </a:solidFill>
              <a:latin typeface="Inter Light"/>
              <a:ea typeface="Inter Light"/>
              <a:cs typeface="Inter Light"/>
              <a:sym typeface="Inter Light"/>
            </a:endParaRPr>
          </a:p>
        </p:txBody>
      </p:sp>
      <p:cxnSp>
        <p:nvCxnSpPr>
          <p:cNvPr id="123" name="Google Shape;123;p14"/>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24" name="Google Shape;124;p14"/>
          <p:cNvSpPr/>
          <p:nvPr/>
        </p:nvSpPr>
        <p:spPr>
          <a:xfrm>
            <a:off x="3865782"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Condition Based</a:t>
            </a:r>
            <a:endParaRPr sz="1100">
              <a:solidFill>
                <a:srgbClr val="FFFFFF"/>
              </a:solidFill>
              <a:latin typeface="Inter Light"/>
              <a:ea typeface="Inter Light"/>
              <a:cs typeface="Inter Light"/>
              <a:sym typeface="Inter Light"/>
            </a:endParaRPr>
          </a:p>
        </p:txBody>
      </p:sp>
      <p:sp>
        <p:nvSpPr>
          <p:cNvPr id="125" name="Google Shape;125;p14"/>
          <p:cNvSpPr/>
          <p:nvPr/>
        </p:nvSpPr>
        <p:spPr>
          <a:xfrm>
            <a:off x="6729931"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After Work</a:t>
            </a:r>
            <a:endParaRPr sz="1100">
              <a:solidFill>
                <a:srgbClr val="FFFFFF"/>
              </a:solidFill>
              <a:latin typeface="Inter Light"/>
              <a:ea typeface="Inter Light"/>
              <a:cs typeface="Inter Light"/>
              <a:sym typeface="Inter Light"/>
            </a:endParaRPr>
          </a:p>
        </p:txBody>
      </p:sp>
      <p:cxnSp>
        <p:nvCxnSpPr>
          <p:cNvPr id="126" name="Google Shape;126;p14"/>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27" name="Google Shape;127;p14"/>
          <p:cNvSpPr txBox="1"/>
          <p:nvPr/>
        </p:nvSpPr>
        <p:spPr>
          <a:xfrm>
            <a:off x="3921267" y="374265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Inter"/>
                <a:ea typeface="Inter"/>
                <a:cs typeface="Inter"/>
                <a:sym typeface="Inter"/>
              </a:rPr>
              <a:t>Conditions can be Custom Function or use “On_Condition”</a:t>
            </a:r>
            <a:endParaRPr sz="1200">
              <a:solidFill>
                <a:srgbClr val="FFFFFF"/>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3" name="Google Shape;133;p1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a:t>
            </a:r>
            <a:r>
              <a:rPr b="1" lang="en" sz="2400">
                <a:solidFill>
                  <a:schemeClr val="lt1"/>
                </a:solidFill>
                <a:latin typeface="Inter"/>
                <a:ea typeface="Inter"/>
                <a:cs typeface="Inter"/>
                <a:sym typeface="Inter"/>
              </a:rPr>
              <a:t>(a)</a:t>
            </a:r>
            <a:r>
              <a:rPr b="1" lang="en" sz="2400">
                <a:solidFill>
                  <a:schemeClr val="lt1"/>
                </a:solidFill>
                <a:latin typeface="Inter"/>
                <a:ea typeface="Inter"/>
                <a:cs typeface="Inter"/>
                <a:sym typeface="Inter"/>
              </a:rPr>
              <a:t>: Agent Level Transition</a:t>
            </a:r>
            <a:endParaRPr b="1" sz="2400">
              <a:solidFill>
                <a:schemeClr val="lt1"/>
              </a:solidFill>
              <a:latin typeface="Inter"/>
              <a:ea typeface="Inter"/>
              <a:cs typeface="Inter"/>
              <a:sym typeface="Inter"/>
            </a:endParaRPr>
          </a:p>
        </p:txBody>
      </p:sp>
      <p:sp>
        <p:nvSpPr>
          <p:cNvPr id="134" name="Google Shape;134;p15"/>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Ways of Hands-Off</a:t>
            </a:r>
            <a:endParaRPr sz="1500">
              <a:solidFill>
                <a:srgbClr val="FFFFFF"/>
              </a:solidFill>
              <a:latin typeface="Inter SemiBold"/>
              <a:ea typeface="Inter SemiBold"/>
              <a:cs typeface="Inter SemiBold"/>
              <a:sym typeface="Inter SemiBold"/>
            </a:endParaRPr>
          </a:p>
        </p:txBody>
      </p:sp>
      <p:cxnSp>
        <p:nvCxnSpPr>
          <p:cNvPr id="135" name="Google Shape;135;p15"/>
          <p:cNvCxnSpPr>
            <a:stCxn id="134"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136" name="Google Shape;136;p15"/>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137" name="Google Shape;137;p15"/>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138" name="Google Shape;138;p15"/>
          <p:cNvSpPr/>
          <p:nvPr/>
        </p:nvSpPr>
        <p:spPr>
          <a:xfrm>
            <a:off x="923701"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Tool Use</a:t>
            </a:r>
            <a:endParaRPr sz="1100">
              <a:solidFill>
                <a:srgbClr val="FFFFFF"/>
              </a:solidFill>
              <a:latin typeface="Inter Light"/>
              <a:ea typeface="Inter Light"/>
              <a:cs typeface="Inter Light"/>
              <a:sym typeface="Inter Light"/>
            </a:endParaRPr>
          </a:p>
        </p:txBody>
      </p:sp>
      <p:cxnSp>
        <p:nvCxnSpPr>
          <p:cNvPr id="139" name="Google Shape;139;p15"/>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40" name="Google Shape;140;p15"/>
          <p:cNvSpPr/>
          <p:nvPr/>
        </p:nvSpPr>
        <p:spPr>
          <a:xfrm>
            <a:off x="3865782"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Condition Based</a:t>
            </a:r>
            <a:endParaRPr sz="1100">
              <a:solidFill>
                <a:srgbClr val="FFFFFF"/>
              </a:solidFill>
              <a:latin typeface="Inter Light"/>
              <a:ea typeface="Inter Light"/>
              <a:cs typeface="Inter Light"/>
              <a:sym typeface="Inter Light"/>
            </a:endParaRPr>
          </a:p>
        </p:txBody>
      </p:sp>
      <p:sp>
        <p:nvSpPr>
          <p:cNvPr id="141" name="Google Shape;141;p15"/>
          <p:cNvSpPr/>
          <p:nvPr/>
        </p:nvSpPr>
        <p:spPr>
          <a:xfrm>
            <a:off x="6729931"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After Work</a:t>
            </a:r>
            <a:endParaRPr sz="1100">
              <a:solidFill>
                <a:srgbClr val="FFFFFF"/>
              </a:solidFill>
              <a:latin typeface="Inter Light"/>
              <a:ea typeface="Inter Light"/>
              <a:cs typeface="Inter Light"/>
              <a:sym typeface="Inter Light"/>
            </a:endParaRPr>
          </a:p>
        </p:txBody>
      </p:sp>
      <p:cxnSp>
        <p:nvCxnSpPr>
          <p:cNvPr id="142" name="Google Shape;142;p15"/>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43" name="Google Shape;143;p15"/>
          <p:cNvSpPr txBox="1"/>
          <p:nvPr/>
        </p:nvSpPr>
        <p:spPr>
          <a:xfrm>
            <a:off x="6779633" y="3742650"/>
            <a:ext cx="1490100" cy="3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Inter"/>
                <a:ea typeface="Inter"/>
                <a:cs typeface="Inter"/>
                <a:sym typeface="Inter"/>
              </a:rPr>
              <a:t>Agent decides what to do</a:t>
            </a:r>
            <a:endParaRPr sz="1200">
              <a:solidFill>
                <a:srgbClr val="FFFFFF"/>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cxnSp>
        <p:nvCxnSpPr>
          <p:cNvPr id="148" name="Google Shape;148;p16"/>
          <p:cNvCxnSpPr>
            <a:stCxn id="149"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150" name="Google Shape;150;p16"/>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151" name="Google Shape;151;p16"/>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152" name="Google Shape;152;p16"/>
          <p:cNvSpPr/>
          <p:nvPr/>
        </p:nvSpPr>
        <p:spPr>
          <a:xfrm>
            <a:off x="923476"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Returning to user for input</a:t>
            </a:r>
            <a:endParaRPr sz="1100">
              <a:solidFill>
                <a:srgbClr val="FFFFFF"/>
              </a:solidFill>
              <a:latin typeface="Inter Light"/>
              <a:ea typeface="Inter Light"/>
              <a:cs typeface="Inter Light"/>
              <a:sym typeface="Inter Light"/>
            </a:endParaRPr>
          </a:p>
        </p:txBody>
      </p:sp>
      <p:cxnSp>
        <p:nvCxnSpPr>
          <p:cNvPr id="153" name="Google Shape;153;p16"/>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54" name="Google Shape;154;p16"/>
          <p:cNvSpPr/>
          <p:nvPr/>
        </p:nvSpPr>
        <p:spPr>
          <a:xfrm>
            <a:off x="3865782"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Staying with Agent for another Iteration</a:t>
            </a:r>
            <a:endParaRPr sz="1100">
              <a:solidFill>
                <a:srgbClr val="FFFFFF"/>
              </a:solidFill>
              <a:latin typeface="Inter Light"/>
              <a:ea typeface="Inter Light"/>
              <a:cs typeface="Inter Light"/>
              <a:sym typeface="Inter Light"/>
            </a:endParaRPr>
          </a:p>
        </p:txBody>
      </p:sp>
      <p:sp>
        <p:nvSpPr>
          <p:cNvPr id="155" name="Google Shape;155;p16"/>
          <p:cNvSpPr/>
          <p:nvPr/>
        </p:nvSpPr>
        <p:spPr>
          <a:xfrm>
            <a:off x="6729931"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Terminating the Workflow</a:t>
            </a:r>
            <a:endParaRPr sz="1100">
              <a:solidFill>
                <a:srgbClr val="FFFFFF"/>
              </a:solidFill>
              <a:latin typeface="Inter Light"/>
              <a:ea typeface="Inter Light"/>
              <a:cs typeface="Inter Light"/>
              <a:sym typeface="Inter Light"/>
            </a:endParaRPr>
          </a:p>
        </p:txBody>
      </p:sp>
      <p:cxnSp>
        <p:nvCxnSpPr>
          <p:cNvPr id="156" name="Google Shape;156;p16"/>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57" name="Google Shape;157;p16"/>
          <p:cNvSpPr/>
          <p:nvPr/>
        </p:nvSpPr>
        <p:spPr>
          <a:xfrm>
            <a:off x="3865781" y="172330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After Work</a:t>
            </a:r>
            <a:endParaRPr sz="1100">
              <a:solidFill>
                <a:srgbClr val="FFFFFF"/>
              </a:solidFill>
              <a:latin typeface="Inter Light"/>
              <a:ea typeface="Inter Light"/>
              <a:cs typeface="Inter Light"/>
              <a:sym typeface="Inter Light"/>
            </a:endParaRPr>
          </a:p>
        </p:txBody>
      </p:sp>
      <p:sp>
        <p:nvSpPr>
          <p:cNvPr id="158" name="Google Shape;158;p16"/>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9" name="Google Shape;159;p16"/>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a:t>
            </a:r>
            <a:r>
              <a:rPr b="1" lang="en" sz="2400">
                <a:solidFill>
                  <a:schemeClr val="lt1"/>
                </a:solidFill>
                <a:latin typeface="Inter"/>
                <a:ea typeface="Inter"/>
                <a:cs typeface="Inter"/>
                <a:sym typeface="Inter"/>
              </a:rPr>
              <a:t>(a)</a:t>
            </a:r>
            <a:r>
              <a:rPr b="1" lang="en" sz="2400">
                <a:solidFill>
                  <a:schemeClr val="lt1"/>
                </a:solidFill>
                <a:latin typeface="Inter"/>
                <a:ea typeface="Inter"/>
                <a:cs typeface="Inter"/>
                <a:sym typeface="Inter"/>
              </a:rPr>
              <a:t>: Agent Level Transition</a:t>
            </a:r>
            <a:endParaRPr b="1" sz="2400">
              <a:solidFill>
                <a:schemeClr val="lt1"/>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 name="Google Shape;165;p17"/>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2(b): Swarm Level Hands-Off</a:t>
            </a:r>
            <a:endParaRPr b="1" sz="2400">
              <a:solidFill>
                <a:schemeClr val="lt1"/>
              </a:solidFill>
              <a:latin typeface="Inter"/>
              <a:ea typeface="Inter"/>
              <a:cs typeface="Inter"/>
              <a:sym typeface="Inter"/>
            </a:endParaRPr>
          </a:p>
        </p:txBody>
      </p:sp>
      <p:sp>
        <p:nvSpPr>
          <p:cNvPr id="166" name="Google Shape;166;p17"/>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Defaults hands-off on</a:t>
            </a:r>
            <a:r>
              <a:rPr lang="en" sz="2000">
                <a:solidFill>
                  <a:schemeClr val="lt1"/>
                </a:solidFill>
                <a:latin typeface="Inter"/>
                <a:ea typeface="Inter"/>
                <a:cs typeface="Inter"/>
                <a:sym typeface="Inter"/>
              </a:rPr>
              <a:t> </a:t>
            </a:r>
            <a:r>
              <a:rPr lang="en" sz="2000">
                <a:solidFill>
                  <a:srgbClr val="F9C823"/>
                </a:solidFill>
                <a:latin typeface="Inter"/>
                <a:ea typeface="Inter"/>
                <a:cs typeface="Inter"/>
                <a:sym typeface="Inter"/>
              </a:rPr>
              <a:t>not mentioning</a:t>
            </a:r>
            <a:r>
              <a:rPr lang="en" sz="2000">
                <a:solidFill>
                  <a:srgbClr val="F9C823"/>
                </a:solidFill>
                <a:latin typeface="Inter"/>
                <a:ea typeface="Inter"/>
                <a:cs typeface="Inter"/>
                <a:sym typeface="Inter"/>
              </a:rPr>
              <a:t> transition steps</a:t>
            </a:r>
            <a:endParaRPr sz="2000">
              <a:solidFill>
                <a:srgbClr val="F9C823"/>
              </a:solidFill>
              <a:latin typeface="Inter"/>
              <a:ea typeface="Inter"/>
              <a:cs typeface="Inter"/>
              <a:sym typeface="Inter"/>
            </a:endParaRPr>
          </a:p>
        </p:txBody>
      </p:sp>
      <p:cxnSp>
        <p:nvCxnSpPr>
          <p:cNvPr id="167" name="Google Shape;167;p17"/>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168" name="Google Shape;168;p17"/>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169" name="Google Shape;169;p17"/>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170" name="Google Shape;170;p17"/>
          <p:cNvSpPr/>
          <p:nvPr/>
        </p:nvSpPr>
        <p:spPr>
          <a:xfrm>
            <a:off x="923476"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Returning to user for input</a:t>
            </a:r>
            <a:endParaRPr sz="1100">
              <a:solidFill>
                <a:srgbClr val="FFFFFF"/>
              </a:solidFill>
              <a:latin typeface="Inter Light"/>
              <a:ea typeface="Inter Light"/>
              <a:cs typeface="Inter Light"/>
              <a:sym typeface="Inter Light"/>
            </a:endParaRPr>
          </a:p>
        </p:txBody>
      </p:sp>
      <p:cxnSp>
        <p:nvCxnSpPr>
          <p:cNvPr id="171" name="Google Shape;171;p17"/>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172" name="Google Shape;172;p17"/>
          <p:cNvSpPr/>
          <p:nvPr/>
        </p:nvSpPr>
        <p:spPr>
          <a:xfrm>
            <a:off x="3865782"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Staying with Agent for another Iteration</a:t>
            </a:r>
            <a:endParaRPr sz="1100">
              <a:solidFill>
                <a:srgbClr val="FFFFFF"/>
              </a:solidFill>
              <a:latin typeface="Inter Light"/>
              <a:ea typeface="Inter Light"/>
              <a:cs typeface="Inter Light"/>
              <a:sym typeface="Inter Light"/>
            </a:endParaRPr>
          </a:p>
        </p:txBody>
      </p:sp>
      <p:sp>
        <p:nvSpPr>
          <p:cNvPr id="173" name="Google Shape;173;p17"/>
          <p:cNvSpPr/>
          <p:nvPr/>
        </p:nvSpPr>
        <p:spPr>
          <a:xfrm>
            <a:off x="6729931" y="3147850"/>
            <a:ext cx="1580400" cy="478500"/>
          </a:xfrm>
          <a:prstGeom prst="roundRect">
            <a:avLst>
              <a:gd fmla="val 16667" name="adj"/>
            </a:avLst>
          </a:prstGeom>
          <a:solidFill>
            <a:srgbClr val="272528"/>
          </a:solidFill>
          <a:ln cap="flat" cmpd="sng" w="9525">
            <a:solidFill>
              <a:srgbClr val="DAE0E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Terminating the Workflow</a:t>
            </a:r>
            <a:endParaRPr sz="1100">
              <a:solidFill>
                <a:srgbClr val="FFFFFF"/>
              </a:solidFill>
              <a:latin typeface="Inter Light"/>
              <a:ea typeface="Inter Light"/>
              <a:cs typeface="Inter Light"/>
              <a:sym typeface="Inter Light"/>
            </a:endParaRPr>
          </a:p>
        </p:txBody>
      </p:sp>
      <p:cxnSp>
        <p:nvCxnSpPr>
          <p:cNvPr id="174" name="Google Shape;174;p17"/>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
        <p:nvSpPr>
          <p:cNvPr id="175" name="Google Shape;175;p17"/>
          <p:cNvSpPr/>
          <p:nvPr/>
        </p:nvSpPr>
        <p:spPr>
          <a:xfrm>
            <a:off x="3865781" y="172330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Hands-Off Options</a:t>
            </a:r>
            <a:endParaRPr sz="1100">
              <a:solidFill>
                <a:srgbClr val="FFFFFF"/>
              </a:solidFill>
              <a:latin typeface="Inter Light"/>
              <a:ea typeface="Inter Light"/>
              <a:cs typeface="Inter Light"/>
              <a:sym typeface="Inter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1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Swarm Orchestration</a:t>
            </a:r>
            <a:endParaRPr b="1" sz="2400">
              <a:solidFill>
                <a:schemeClr val="lt1"/>
              </a:solidFill>
              <a:latin typeface="Inter"/>
              <a:ea typeface="Inter"/>
              <a:cs typeface="Inter"/>
              <a:sym typeface="Inter"/>
            </a:endParaRPr>
          </a:p>
        </p:txBody>
      </p:sp>
      <p:sp>
        <p:nvSpPr>
          <p:cNvPr id="182" name="Google Shape;182;p18"/>
          <p:cNvSpPr txBox="1"/>
          <p:nvPr/>
        </p:nvSpPr>
        <p:spPr>
          <a:xfrm>
            <a:off x="574352" y="2308050"/>
            <a:ext cx="7995300" cy="52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Inter"/>
                <a:ea typeface="Inter"/>
                <a:cs typeface="Inter"/>
                <a:sym typeface="Inter"/>
              </a:rPr>
              <a:t>Agent Level &gt; Swarm Level</a:t>
            </a:r>
            <a:endParaRPr b="1" sz="2400">
              <a:solidFill>
                <a:schemeClr val="lt1"/>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8" name="Google Shape;188;p1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Notes for </a:t>
            </a:r>
            <a:r>
              <a:rPr b="1" lang="en" sz="2400">
                <a:solidFill>
                  <a:schemeClr val="lt1"/>
                </a:solidFill>
                <a:latin typeface="Inter"/>
                <a:ea typeface="Inter"/>
                <a:cs typeface="Inter"/>
                <a:sym typeface="Inter"/>
              </a:rPr>
              <a:t>Swarm Orchestration Implementation</a:t>
            </a:r>
            <a:endParaRPr b="1" sz="2400">
              <a:solidFill>
                <a:schemeClr val="lt1"/>
              </a:solidFill>
              <a:latin typeface="Inter"/>
              <a:ea typeface="Inter"/>
              <a:cs typeface="Inter"/>
              <a:sym typeface="Inter"/>
            </a:endParaRPr>
          </a:p>
        </p:txBody>
      </p:sp>
      <p:sp>
        <p:nvSpPr>
          <p:cNvPr id="189" name="Google Shape;189;p19"/>
          <p:cNvSpPr txBox="1"/>
          <p:nvPr/>
        </p:nvSpPr>
        <p:spPr>
          <a:xfrm>
            <a:off x="264050" y="1034000"/>
            <a:ext cx="836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F9C823"/>
                </a:solidFill>
                <a:latin typeface="Inter"/>
                <a:ea typeface="Inter"/>
                <a:cs typeface="Inter"/>
                <a:sym typeface="Inter"/>
              </a:rPr>
              <a:t>All agents</a:t>
            </a:r>
            <a:r>
              <a:rPr lang="en" sz="2000">
                <a:solidFill>
                  <a:schemeClr val="lt1"/>
                </a:solidFill>
                <a:latin typeface="Inter"/>
                <a:ea typeface="Inter"/>
                <a:cs typeface="Inter"/>
                <a:sym typeface="Inter"/>
              </a:rPr>
              <a:t> must be created as</a:t>
            </a:r>
            <a:r>
              <a:rPr lang="en" sz="2000">
                <a:solidFill>
                  <a:srgbClr val="85D992"/>
                </a:solidFill>
                <a:latin typeface="Inter"/>
                <a:ea typeface="Inter"/>
                <a:cs typeface="Inter"/>
                <a:sym typeface="Inter"/>
              </a:rPr>
              <a:t> SwarmAgents</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chemeClr val="lt1"/>
                </a:solidFill>
                <a:latin typeface="Inter"/>
                <a:ea typeface="Inter"/>
                <a:cs typeface="Inter"/>
                <a:sym typeface="Inter"/>
              </a:rPr>
              <a:t>No need to </a:t>
            </a:r>
            <a:r>
              <a:rPr lang="en" sz="2000">
                <a:solidFill>
                  <a:srgbClr val="85D992"/>
                </a:solidFill>
                <a:latin typeface="Inter"/>
                <a:ea typeface="Inter"/>
                <a:cs typeface="Inter"/>
                <a:sym typeface="Inter"/>
              </a:rPr>
              <a:t>register functions</a:t>
            </a:r>
            <a:endParaRPr sz="2000">
              <a:solidFill>
                <a:srgbClr val="85D992"/>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chemeClr val="lt1"/>
                </a:solidFill>
                <a:latin typeface="Inter"/>
                <a:ea typeface="Inter"/>
                <a:cs typeface="Inter"/>
                <a:sym typeface="Inter"/>
              </a:rPr>
              <a:t>Each agent can update </a:t>
            </a:r>
            <a:r>
              <a:rPr lang="en" sz="2000">
                <a:solidFill>
                  <a:srgbClr val="85D992"/>
                </a:solidFill>
                <a:latin typeface="Inter"/>
                <a:ea typeface="Inter"/>
                <a:cs typeface="Inter"/>
                <a:sym typeface="Inter"/>
              </a:rPr>
              <a:t>shared information(context variables)</a:t>
            </a:r>
            <a:endParaRPr sz="2000">
              <a:solidFill>
                <a:srgbClr val="85D992"/>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rgbClr val="F9C823"/>
                </a:solidFill>
                <a:latin typeface="Inter"/>
                <a:ea typeface="Inter"/>
                <a:cs typeface="Inter"/>
                <a:sym typeface="Inter"/>
              </a:rPr>
              <a:t>Terminates</a:t>
            </a:r>
            <a:r>
              <a:rPr lang="en" sz="2000">
                <a:solidFill>
                  <a:schemeClr val="lt1"/>
                </a:solidFill>
                <a:latin typeface="Inter"/>
                <a:ea typeface="Inter"/>
                <a:cs typeface="Inter"/>
                <a:sym typeface="Inter"/>
              </a:rPr>
              <a:t> when the last active agent’s response is a </a:t>
            </a:r>
            <a:r>
              <a:rPr lang="en" sz="2000">
                <a:solidFill>
                  <a:srgbClr val="85D992"/>
                </a:solidFill>
                <a:latin typeface="Inter"/>
                <a:ea typeface="Inter"/>
                <a:cs typeface="Inter"/>
                <a:sym typeface="Inter"/>
              </a:rPr>
              <a:t>plain string</a:t>
            </a:r>
            <a:endParaRPr sz="2000">
              <a:solidFill>
                <a:srgbClr val="85D992"/>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0"/>
          <p:cNvSpPr txBox="1"/>
          <p:nvPr/>
        </p:nvSpPr>
        <p:spPr>
          <a:xfrm>
            <a:off x="3599700" y="2098400"/>
            <a:ext cx="31638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lt1"/>
                </a:solidFill>
                <a:latin typeface="Inter SemiBold"/>
                <a:ea typeface="Inter SemiBold"/>
                <a:cs typeface="Inter SemiBold"/>
                <a:sym typeface="Inter SemiBold"/>
              </a:rPr>
              <a:t>Thanks!</a:t>
            </a:r>
            <a:endParaRPr sz="3600">
              <a:solidFill>
                <a:schemeClr val="lt1"/>
              </a:solidFill>
              <a:latin typeface="Inter SemiBold"/>
              <a:ea typeface="Inter SemiBold"/>
              <a:cs typeface="Inter SemiBold"/>
              <a:sym typeface="Inter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 name="Shape 24"/>
        <p:cNvGrpSpPr/>
        <p:nvPr/>
      </p:nvGrpSpPr>
      <p:grpSpPr>
        <a:xfrm>
          <a:off x="0" y="0"/>
          <a:ext cx="0" cy="0"/>
          <a:chOff x="0" y="0"/>
          <a:chExt cx="0" cy="0"/>
        </a:xfrm>
      </p:grpSpPr>
      <p:sp>
        <p:nvSpPr>
          <p:cNvPr id="25" name="Google Shape;25;p5"/>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 name="Google Shape;26;p5"/>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Limitations of Conversation Patterns</a:t>
            </a:r>
            <a:endParaRPr b="1" sz="2400">
              <a:solidFill>
                <a:schemeClr val="lt1"/>
              </a:solidFill>
              <a:latin typeface="Inter"/>
              <a:ea typeface="Inter"/>
              <a:cs typeface="Inter"/>
              <a:sym typeface="Inter"/>
            </a:endParaRPr>
          </a:p>
        </p:txBody>
      </p:sp>
      <p:sp>
        <p:nvSpPr>
          <p:cNvPr id="27" name="Google Shape;27;p5"/>
          <p:cNvSpPr txBox="1"/>
          <p:nvPr/>
        </p:nvSpPr>
        <p:spPr>
          <a:xfrm>
            <a:off x="264050" y="1262600"/>
            <a:ext cx="836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Sequential Chat: </a:t>
            </a:r>
            <a:r>
              <a:rPr lang="en" sz="2000">
                <a:solidFill>
                  <a:schemeClr val="lt1"/>
                </a:solidFill>
                <a:latin typeface="Inter"/>
                <a:ea typeface="Inter"/>
                <a:cs typeface="Inter"/>
                <a:sym typeface="Inter"/>
              </a:rPr>
              <a:t>Tasks follow a fixed order</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rgbClr val="85D992"/>
                </a:solidFill>
                <a:latin typeface="Inter"/>
                <a:ea typeface="Inter"/>
                <a:cs typeface="Inter"/>
                <a:sym typeface="Inter"/>
              </a:rPr>
              <a:t>Group Chat: </a:t>
            </a:r>
            <a:r>
              <a:rPr lang="en" sz="2000">
                <a:solidFill>
                  <a:schemeClr val="lt1"/>
                </a:solidFill>
                <a:latin typeface="Inter"/>
                <a:ea typeface="Inter"/>
                <a:cs typeface="Inter"/>
                <a:sym typeface="Inter"/>
              </a:rPr>
              <a:t>Manager coordinates and assigns tasks</a:t>
            </a:r>
            <a:endParaRPr sz="2000">
              <a:solidFill>
                <a:schemeClr val="lt1"/>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rgbClr val="85D992"/>
                </a:solidFill>
                <a:latin typeface="Inter"/>
                <a:ea typeface="Inter"/>
                <a:cs typeface="Inter"/>
                <a:sym typeface="Inter"/>
              </a:rPr>
              <a:t>Nested Chat: </a:t>
            </a:r>
            <a:r>
              <a:rPr lang="en" sz="2000">
                <a:solidFill>
                  <a:schemeClr val="lt1"/>
                </a:solidFill>
                <a:latin typeface="Inter"/>
                <a:ea typeface="Inter"/>
                <a:cs typeface="Inter"/>
                <a:sym typeface="Inter"/>
              </a:rPr>
              <a:t>Handler decides activation of sub-agents</a:t>
            </a:r>
            <a:endParaRPr sz="2000">
              <a:solidFill>
                <a:schemeClr val="lt1"/>
              </a:solidFill>
              <a:latin typeface="Inter"/>
              <a:ea typeface="Inter"/>
              <a:cs typeface="Inter"/>
              <a:sym typeface="Inter"/>
            </a:endParaRPr>
          </a:p>
        </p:txBody>
      </p:sp>
      <p:sp>
        <p:nvSpPr>
          <p:cNvPr id="28" name="Google Shape;28;p5"/>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Limitations </a:t>
            </a:r>
            <a:r>
              <a:rPr lang="en" sz="2000">
                <a:solidFill>
                  <a:schemeClr val="lt1"/>
                </a:solidFill>
                <a:latin typeface="Inter"/>
                <a:ea typeface="Inter"/>
                <a:cs typeface="Inter"/>
                <a:sym typeface="Inter"/>
              </a:rPr>
              <a:t>include:</a:t>
            </a:r>
            <a:endParaRPr sz="2000">
              <a:solidFill>
                <a:schemeClr val="lt1"/>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 name="Shape 32"/>
        <p:cNvGrpSpPr/>
        <p:nvPr/>
      </p:nvGrpSpPr>
      <p:grpSpPr>
        <a:xfrm>
          <a:off x="0" y="0"/>
          <a:ext cx="0" cy="0"/>
          <a:chOff x="0" y="0"/>
          <a:chExt cx="0" cy="0"/>
        </a:xfrm>
      </p:grpSpPr>
      <p:sp>
        <p:nvSpPr>
          <p:cNvPr id="33" name="Google Shape;33;p6"/>
          <p:cNvSpPr txBox="1"/>
          <p:nvPr/>
        </p:nvSpPr>
        <p:spPr>
          <a:xfrm>
            <a:off x="574352" y="2308050"/>
            <a:ext cx="7995300" cy="52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Inter"/>
                <a:ea typeface="Inter"/>
                <a:cs typeface="Inter"/>
                <a:sym typeface="Inter"/>
              </a:rPr>
              <a:t>What if we want Agents to Contribute Equally?</a:t>
            </a:r>
            <a:endParaRPr b="1" sz="2400">
              <a:solidFill>
                <a:schemeClr val="lt1"/>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 name="Shape 37"/>
        <p:cNvGrpSpPr/>
        <p:nvPr/>
      </p:nvGrpSpPr>
      <p:grpSpPr>
        <a:xfrm>
          <a:off x="0" y="0"/>
          <a:ext cx="0" cy="0"/>
          <a:chOff x="0" y="0"/>
          <a:chExt cx="0" cy="0"/>
        </a:xfrm>
      </p:grpSpPr>
      <p:sp>
        <p:nvSpPr>
          <p:cNvPr id="38" name="Google Shape;38;p7"/>
          <p:cNvSpPr txBox="1"/>
          <p:nvPr/>
        </p:nvSpPr>
        <p:spPr>
          <a:xfrm>
            <a:off x="574352" y="2308050"/>
            <a:ext cx="7995300" cy="52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Inter"/>
                <a:ea typeface="Inter"/>
                <a:cs typeface="Inter"/>
                <a:sym typeface="Inter"/>
              </a:rPr>
              <a:t>SWARM</a:t>
            </a:r>
            <a:r>
              <a:rPr b="1" lang="en" sz="2400">
                <a:solidFill>
                  <a:schemeClr val="lt1"/>
                </a:solidFill>
                <a:latin typeface="Inter"/>
                <a:ea typeface="Inter"/>
                <a:cs typeface="Inter"/>
                <a:sym typeface="Inter"/>
              </a:rPr>
              <a:t> ORCHESTRATION</a:t>
            </a:r>
            <a:endParaRPr b="1" sz="2400">
              <a:solidFill>
                <a:schemeClr val="lt1"/>
              </a:solidFill>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8"/>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4" name="Google Shape;44;p8"/>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Swarm Orchestration</a:t>
            </a:r>
            <a:endParaRPr b="1" sz="2400">
              <a:solidFill>
                <a:schemeClr val="lt1"/>
              </a:solidFill>
              <a:latin typeface="Inter"/>
              <a:ea typeface="Inter"/>
              <a:cs typeface="Inter"/>
              <a:sym typeface="Inter"/>
            </a:endParaRPr>
          </a:p>
        </p:txBody>
      </p:sp>
      <p:sp>
        <p:nvSpPr>
          <p:cNvPr id="45" name="Google Shape;45;p8"/>
          <p:cNvSpPr txBox="1"/>
          <p:nvPr/>
        </p:nvSpPr>
        <p:spPr>
          <a:xfrm>
            <a:off x="264050" y="1262600"/>
            <a:ext cx="836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chemeClr val="lt1"/>
                </a:solidFill>
                <a:latin typeface="Inter"/>
                <a:ea typeface="Inter"/>
                <a:cs typeface="Inter"/>
                <a:sym typeface="Inter"/>
              </a:rPr>
              <a:t>Agents know its role</a:t>
            </a:r>
            <a:endParaRPr sz="2000">
              <a:solidFill>
                <a:schemeClr val="lt1"/>
              </a:solidFill>
              <a:latin typeface="Inter"/>
              <a:ea typeface="Inter"/>
              <a:cs typeface="Inter"/>
              <a:sym typeface="Inter"/>
            </a:endParaRPr>
          </a:p>
          <a:p>
            <a:pPr indent="-355600" lvl="0" marL="457200" rtl="0" algn="l">
              <a:spcBef>
                <a:spcPts val="1000"/>
              </a:spcBef>
              <a:spcAft>
                <a:spcPts val="0"/>
              </a:spcAft>
              <a:buClr>
                <a:schemeClr val="lt1"/>
              </a:buClr>
              <a:buSzPts val="2000"/>
              <a:buFont typeface="Inter"/>
              <a:buChar char="●"/>
            </a:pPr>
            <a:r>
              <a:rPr lang="en" sz="2000">
                <a:solidFill>
                  <a:schemeClr val="lt1"/>
                </a:solidFill>
                <a:latin typeface="Inter"/>
                <a:ea typeface="Inter"/>
                <a:cs typeface="Inter"/>
                <a:sym typeface="Inter"/>
              </a:rPr>
              <a:t>Communicates directly</a:t>
            </a:r>
            <a:endParaRPr sz="2000">
              <a:solidFill>
                <a:schemeClr val="lt1"/>
              </a:solidFill>
              <a:latin typeface="Inter"/>
              <a:ea typeface="Inter"/>
              <a:cs typeface="Inter"/>
              <a:sym typeface="Inter"/>
            </a:endParaRPr>
          </a:p>
          <a:p>
            <a:pPr indent="-355600" lvl="0" marL="457200" rtl="0" algn="l">
              <a:spcBef>
                <a:spcPts val="1000"/>
              </a:spcBef>
              <a:spcAft>
                <a:spcPts val="1000"/>
              </a:spcAft>
              <a:buClr>
                <a:schemeClr val="lt1"/>
              </a:buClr>
              <a:buSzPts val="2000"/>
              <a:buFont typeface="Inter"/>
              <a:buChar char="●"/>
            </a:pPr>
            <a:r>
              <a:rPr lang="en" sz="2000">
                <a:solidFill>
                  <a:schemeClr val="lt1"/>
                </a:solidFill>
                <a:latin typeface="Inter"/>
                <a:ea typeface="Inter"/>
                <a:cs typeface="Inter"/>
                <a:sym typeface="Inter"/>
              </a:rPr>
              <a:t>Ensures efficient workflow progress</a:t>
            </a:r>
            <a:endParaRPr sz="2000">
              <a:solidFill>
                <a:schemeClr val="lt1"/>
              </a:solidFill>
              <a:latin typeface="Inter"/>
              <a:ea typeface="Inter"/>
              <a:cs typeface="Inter"/>
              <a:sym typeface="Inter"/>
            </a:endParaRPr>
          </a:p>
        </p:txBody>
      </p:sp>
      <p:sp>
        <p:nvSpPr>
          <p:cNvPr id="46" name="Google Shape;46;p8"/>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9C823"/>
                </a:solidFill>
                <a:latin typeface="Inter"/>
                <a:ea typeface="Inter"/>
                <a:cs typeface="Inter"/>
                <a:sym typeface="Inter"/>
              </a:rPr>
              <a:t>Features </a:t>
            </a:r>
            <a:r>
              <a:rPr lang="en" sz="2000">
                <a:solidFill>
                  <a:schemeClr val="lt1"/>
                </a:solidFill>
                <a:latin typeface="Inter"/>
                <a:ea typeface="Inter"/>
                <a:cs typeface="Inter"/>
                <a:sym typeface="Inter"/>
              </a:rPr>
              <a:t>include:</a:t>
            </a:r>
            <a:endParaRPr sz="2000">
              <a:solidFill>
                <a:schemeClr val="lt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9"/>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 name="Google Shape;52;p9"/>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Swarm Orchestration</a:t>
            </a:r>
            <a:endParaRPr b="1" sz="2400">
              <a:solidFill>
                <a:schemeClr val="lt1"/>
              </a:solidFill>
              <a:latin typeface="Inter"/>
              <a:ea typeface="Inter"/>
              <a:cs typeface="Inter"/>
              <a:sym typeface="Inter"/>
            </a:endParaRPr>
          </a:p>
        </p:txBody>
      </p:sp>
      <p:sp>
        <p:nvSpPr>
          <p:cNvPr id="53" name="Google Shape;53;p9"/>
          <p:cNvSpPr/>
          <p:nvPr/>
        </p:nvSpPr>
        <p:spPr>
          <a:xfrm>
            <a:off x="6447644" y="1181383"/>
            <a:ext cx="770100" cy="730500"/>
          </a:xfrm>
          <a:prstGeom prst="ellipse">
            <a:avLst/>
          </a:prstGeom>
          <a:noFill/>
          <a:ln cap="flat" cmpd="sng" w="19050">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54" name="Google Shape;54;p9"/>
          <p:cNvSpPr/>
          <p:nvPr/>
        </p:nvSpPr>
        <p:spPr>
          <a:xfrm>
            <a:off x="6447637" y="3199144"/>
            <a:ext cx="770100" cy="730500"/>
          </a:xfrm>
          <a:prstGeom prst="ellipse">
            <a:avLst/>
          </a:prstGeom>
          <a:noFill/>
          <a:ln cap="flat" cmpd="sng" w="19050">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9"/>
          <p:cNvSpPr/>
          <p:nvPr/>
        </p:nvSpPr>
        <p:spPr>
          <a:xfrm>
            <a:off x="2102972" y="3206755"/>
            <a:ext cx="770100" cy="755700"/>
          </a:xfrm>
          <a:prstGeom prst="ellipse">
            <a:avLst/>
          </a:prstGeom>
          <a:noFill/>
          <a:ln cap="flat" cmpd="sng" w="19050">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000">
              <a:solidFill>
                <a:schemeClr val="lt1"/>
              </a:solidFill>
              <a:latin typeface="Inter"/>
              <a:ea typeface="Inter"/>
              <a:cs typeface="Inter"/>
              <a:sym typeface="Inter"/>
            </a:endParaRPr>
          </a:p>
        </p:txBody>
      </p:sp>
      <p:cxnSp>
        <p:nvCxnSpPr>
          <p:cNvPr id="56" name="Google Shape;56;p9"/>
          <p:cNvCxnSpPr>
            <a:stCxn id="57" idx="7"/>
            <a:endCxn id="53" idx="2"/>
          </p:cNvCxnSpPr>
          <p:nvPr/>
        </p:nvCxnSpPr>
        <p:spPr>
          <a:xfrm flipH="1" rot="10800000">
            <a:off x="5082344" y="1546633"/>
            <a:ext cx="1365300" cy="696300"/>
          </a:xfrm>
          <a:prstGeom prst="straightConnector1">
            <a:avLst/>
          </a:prstGeom>
          <a:noFill/>
          <a:ln cap="flat" cmpd="sng" w="19050">
            <a:solidFill>
              <a:srgbClr val="DAE0E6"/>
            </a:solidFill>
            <a:prstDash val="solid"/>
            <a:round/>
            <a:headEnd len="med" w="med" type="stealth"/>
            <a:tailEnd len="med" w="med" type="stealth"/>
          </a:ln>
        </p:spPr>
      </p:cxnSp>
      <p:cxnSp>
        <p:nvCxnSpPr>
          <p:cNvPr id="58" name="Google Shape;58;p9"/>
          <p:cNvCxnSpPr>
            <a:stCxn id="57" idx="5"/>
          </p:cNvCxnSpPr>
          <p:nvPr/>
        </p:nvCxnSpPr>
        <p:spPr>
          <a:xfrm>
            <a:off x="5082397" y="2869428"/>
            <a:ext cx="1365300" cy="695100"/>
          </a:xfrm>
          <a:prstGeom prst="straightConnector1">
            <a:avLst/>
          </a:prstGeom>
          <a:noFill/>
          <a:ln cap="flat" cmpd="sng" w="19050">
            <a:solidFill>
              <a:srgbClr val="DAE0E6"/>
            </a:solidFill>
            <a:prstDash val="solid"/>
            <a:round/>
            <a:headEnd len="med" w="med" type="stealth"/>
            <a:tailEnd len="med" w="med" type="stealth"/>
          </a:ln>
        </p:spPr>
      </p:cxnSp>
      <p:sp>
        <p:nvSpPr>
          <p:cNvPr id="59" name="Google Shape;59;p9"/>
          <p:cNvSpPr txBox="1"/>
          <p:nvPr/>
        </p:nvSpPr>
        <p:spPr>
          <a:xfrm>
            <a:off x="6447658" y="1402203"/>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3</a:t>
            </a:r>
            <a:endParaRPr b="1" sz="1000">
              <a:solidFill>
                <a:srgbClr val="FFFFFF"/>
              </a:solidFill>
              <a:latin typeface="Inter"/>
              <a:ea typeface="Inter"/>
              <a:cs typeface="Inter"/>
              <a:sym typeface="Inter"/>
            </a:endParaRPr>
          </a:p>
        </p:txBody>
      </p:sp>
      <p:sp>
        <p:nvSpPr>
          <p:cNvPr id="60" name="Google Shape;60;p9"/>
          <p:cNvSpPr txBox="1"/>
          <p:nvPr/>
        </p:nvSpPr>
        <p:spPr>
          <a:xfrm>
            <a:off x="6447658" y="3415241"/>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4</a:t>
            </a:r>
            <a:endParaRPr b="1" sz="1000">
              <a:solidFill>
                <a:srgbClr val="FFFFFF"/>
              </a:solidFill>
              <a:latin typeface="Inter"/>
              <a:ea typeface="Inter"/>
              <a:cs typeface="Inter"/>
              <a:sym typeface="Inter"/>
            </a:endParaRPr>
          </a:p>
        </p:txBody>
      </p:sp>
      <p:cxnSp>
        <p:nvCxnSpPr>
          <p:cNvPr id="61" name="Google Shape;61;p9"/>
          <p:cNvCxnSpPr>
            <a:stCxn id="57" idx="3"/>
            <a:endCxn id="55" idx="6"/>
          </p:cNvCxnSpPr>
          <p:nvPr/>
        </p:nvCxnSpPr>
        <p:spPr>
          <a:xfrm flipH="1">
            <a:off x="2873072" y="2869405"/>
            <a:ext cx="1548600" cy="715200"/>
          </a:xfrm>
          <a:prstGeom prst="straightConnector1">
            <a:avLst/>
          </a:prstGeom>
          <a:noFill/>
          <a:ln cap="flat" cmpd="sng" w="19050">
            <a:solidFill>
              <a:srgbClr val="DAE0E6"/>
            </a:solidFill>
            <a:prstDash val="solid"/>
            <a:round/>
            <a:headEnd len="med" w="med" type="stealth"/>
            <a:tailEnd len="med" w="med" type="stealth"/>
          </a:ln>
        </p:spPr>
      </p:cxnSp>
      <p:sp>
        <p:nvSpPr>
          <p:cNvPr id="62" name="Google Shape;62;p9"/>
          <p:cNvSpPr/>
          <p:nvPr/>
        </p:nvSpPr>
        <p:spPr>
          <a:xfrm>
            <a:off x="2102969" y="1181383"/>
            <a:ext cx="770100" cy="730500"/>
          </a:xfrm>
          <a:prstGeom prst="ellipse">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solidFill>
                <a:srgbClr val="FFFFFF"/>
              </a:solidFill>
            </a:endParaRPr>
          </a:p>
        </p:txBody>
      </p:sp>
      <p:sp>
        <p:nvSpPr>
          <p:cNvPr id="63" name="Google Shape;63;p9"/>
          <p:cNvSpPr txBox="1"/>
          <p:nvPr/>
        </p:nvSpPr>
        <p:spPr>
          <a:xfrm>
            <a:off x="2102983" y="1402203"/>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1</a:t>
            </a:r>
            <a:endParaRPr b="1" sz="1000">
              <a:solidFill>
                <a:srgbClr val="FFFFFF"/>
              </a:solidFill>
              <a:latin typeface="Inter"/>
              <a:ea typeface="Inter"/>
              <a:cs typeface="Inter"/>
              <a:sym typeface="Inter"/>
            </a:endParaRPr>
          </a:p>
        </p:txBody>
      </p:sp>
      <p:sp>
        <p:nvSpPr>
          <p:cNvPr id="64" name="Google Shape;64;p9"/>
          <p:cNvSpPr txBox="1"/>
          <p:nvPr/>
        </p:nvSpPr>
        <p:spPr>
          <a:xfrm>
            <a:off x="2102983" y="3395053"/>
            <a:ext cx="77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FFFFFF"/>
                </a:solidFill>
                <a:latin typeface="Inter"/>
                <a:ea typeface="Inter"/>
                <a:cs typeface="Inter"/>
                <a:sym typeface="Inter"/>
              </a:rPr>
              <a:t>Agent 2</a:t>
            </a:r>
            <a:endParaRPr b="1" sz="1000">
              <a:solidFill>
                <a:srgbClr val="FFFFFF"/>
              </a:solidFill>
              <a:latin typeface="Inter"/>
              <a:ea typeface="Inter"/>
              <a:cs typeface="Inter"/>
              <a:sym typeface="Inter"/>
            </a:endParaRPr>
          </a:p>
        </p:txBody>
      </p:sp>
      <p:cxnSp>
        <p:nvCxnSpPr>
          <p:cNvPr id="65" name="Google Shape;65;p9"/>
          <p:cNvCxnSpPr>
            <a:stCxn id="63" idx="3"/>
            <a:endCxn id="57" idx="1"/>
          </p:cNvCxnSpPr>
          <p:nvPr/>
        </p:nvCxnSpPr>
        <p:spPr>
          <a:xfrm>
            <a:off x="2873083" y="1571553"/>
            <a:ext cx="1548600" cy="671100"/>
          </a:xfrm>
          <a:prstGeom prst="straightConnector1">
            <a:avLst/>
          </a:prstGeom>
          <a:noFill/>
          <a:ln cap="flat" cmpd="sng" w="19050">
            <a:solidFill>
              <a:srgbClr val="DAE0E6"/>
            </a:solidFill>
            <a:prstDash val="solid"/>
            <a:round/>
            <a:headEnd len="med" w="med" type="stealth"/>
            <a:tailEnd len="med" w="med" type="stealth"/>
          </a:ln>
        </p:spPr>
      </p:cxnSp>
      <p:sp>
        <p:nvSpPr>
          <p:cNvPr id="66" name="Google Shape;66;p9"/>
          <p:cNvSpPr txBox="1"/>
          <p:nvPr/>
        </p:nvSpPr>
        <p:spPr>
          <a:xfrm>
            <a:off x="3828400" y="2260025"/>
            <a:ext cx="1782600" cy="60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Swarm of Agents can think together and decide</a:t>
            </a:r>
            <a:endParaRPr sz="1200">
              <a:solidFill>
                <a:schemeClr val="lt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0"/>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0"/>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1: Dynamic Shared Memory</a:t>
            </a:r>
            <a:endParaRPr b="1" sz="2400">
              <a:solidFill>
                <a:schemeClr val="lt1"/>
              </a:solidFill>
              <a:latin typeface="Inter"/>
              <a:ea typeface="Inter"/>
              <a:cs typeface="Inter"/>
              <a:sym typeface="Inter"/>
            </a:endParaRPr>
          </a:p>
        </p:txBody>
      </p:sp>
      <p:sp>
        <p:nvSpPr>
          <p:cNvPr id="73" name="Google Shape;73;p10"/>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All agents get the </a:t>
            </a:r>
            <a:r>
              <a:rPr lang="en" sz="2000">
                <a:solidFill>
                  <a:srgbClr val="F9C823"/>
                </a:solidFill>
                <a:latin typeface="Inter"/>
                <a:ea typeface="Inter"/>
                <a:cs typeface="Inter"/>
                <a:sym typeface="Inter"/>
              </a:rPr>
              <a:t>latest updates</a:t>
            </a:r>
            <a:br>
              <a:rPr lang="en" sz="2000">
                <a:solidFill>
                  <a:schemeClr val="lt1"/>
                </a:solidFill>
                <a:latin typeface="Inter"/>
                <a:ea typeface="Inter"/>
                <a:cs typeface="Inter"/>
                <a:sym typeface="Inter"/>
              </a:rPr>
            </a:br>
            <a:endParaRPr sz="2000">
              <a:solidFill>
                <a:schemeClr val="lt1"/>
              </a:solidFill>
              <a:latin typeface="Inter"/>
              <a:ea typeface="Inter"/>
              <a:cs typeface="Inter"/>
              <a:sym typeface="Inter"/>
            </a:endParaRPr>
          </a:p>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Tasks </a:t>
            </a:r>
            <a:r>
              <a:rPr lang="en" sz="2000">
                <a:solidFill>
                  <a:srgbClr val="F9C823"/>
                </a:solidFill>
                <a:latin typeface="Inter"/>
                <a:ea typeface="Inter"/>
                <a:cs typeface="Inter"/>
                <a:sym typeface="Inter"/>
              </a:rPr>
              <a:t>adapt dynamically</a:t>
            </a:r>
            <a:r>
              <a:rPr lang="en" sz="2000">
                <a:solidFill>
                  <a:schemeClr val="lt1"/>
                </a:solidFill>
                <a:latin typeface="Inter"/>
                <a:ea typeface="Inter"/>
                <a:cs typeface="Inter"/>
                <a:sym typeface="Inter"/>
              </a:rPr>
              <a:t> to new information or outcomes</a:t>
            </a:r>
            <a:endParaRPr sz="2000">
              <a:solidFill>
                <a:schemeClr val="lt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1"/>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 name="Google Shape;79;p11"/>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 Smooth Task Transitions</a:t>
            </a:r>
            <a:endParaRPr b="1" sz="2400">
              <a:solidFill>
                <a:schemeClr val="lt1"/>
              </a:solidFill>
              <a:latin typeface="Inter"/>
              <a:ea typeface="Inter"/>
              <a:cs typeface="Inter"/>
              <a:sym typeface="Inter"/>
            </a:endParaRPr>
          </a:p>
        </p:txBody>
      </p:sp>
      <p:sp>
        <p:nvSpPr>
          <p:cNvPr id="80" name="Google Shape;80;p11"/>
          <p:cNvSpPr txBox="1"/>
          <p:nvPr/>
        </p:nvSpPr>
        <p:spPr>
          <a:xfrm>
            <a:off x="264050" y="1186400"/>
            <a:ext cx="8367300" cy="780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Tasks </a:t>
            </a:r>
            <a:r>
              <a:rPr lang="en" sz="2000">
                <a:solidFill>
                  <a:srgbClr val="F9C823"/>
                </a:solidFill>
                <a:latin typeface="Inter"/>
                <a:ea typeface="Inter"/>
                <a:cs typeface="Inter"/>
                <a:sym typeface="Inter"/>
              </a:rPr>
              <a:t>flow seamlessly</a:t>
            </a:r>
            <a:r>
              <a:rPr lang="en" sz="2000">
                <a:solidFill>
                  <a:schemeClr val="lt1"/>
                </a:solidFill>
                <a:latin typeface="Inter"/>
                <a:ea typeface="Inter"/>
                <a:cs typeface="Inter"/>
                <a:sym typeface="Inter"/>
              </a:rPr>
              <a:t> between agents</a:t>
            </a:r>
            <a:br>
              <a:rPr lang="en" sz="2000">
                <a:solidFill>
                  <a:schemeClr val="lt1"/>
                </a:solidFill>
                <a:latin typeface="Inter"/>
                <a:ea typeface="Inter"/>
                <a:cs typeface="Inter"/>
                <a:sym typeface="Inter"/>
              </a:rPr>
            </a:br>
            <a:endParaRPr sz="2000">
              <a:solidFill>
                <a:schemeClr val="lt1"/>
              </a:solidFill>
              <a:latin typeface="Inter"/>
              <a:ea typeface="Inter"/>
              <a:cs typeface="Inter"/>
              <a:sym typeface="Inter"/>
            </a:endParaRPr>
          </a:p>
          <a:p>
            <a:pPr indent="-355600" lvl="0" marL="457200" rtl="0" algn="l">
              <a:spcBef>
                <a:spcPts val="0"/>
              </a:spcBef>
              <a:spcAft>
                <a:spcPts val="0"/>
              </a:spcAft>
              <a:buClr>
                <a:schemeClr val="lt1"/>
              </a:buClr>
              <a:buSzPts val="2000"/>
              <a:buFont typeface="Inter"/>
              <a:buChar char="●"/>
            </a:pPr>
            <a:r>
              <a:rPr lang="en" sz="2000">
                <a:solidFill>
                  <a:schemeClr val="lt1"/>
                </a:solidFill>
                <a:latin typeface="Inter"/>
                <a:ea typeface="Inter"/>
                <a:cs typeface="Inter"/>
                <a:sym typeface="Inter"/>
              </a:rPr>
              <a:t>2 ways of transitions: </a:t>
            </a:r>
            <a:r>
              <a:rPr lang="en" sz="2000">
                <a:solidFill>
                  <a:srgbClr val="F9C823"/>
                </a:solidFill>
                <a:latin typeface="Inter"/>
                <a:ea typeface="Inter"/>
                <a:cs typeface="Inter"/>
                <a:sym typeface="Inter"/>
              </a:rPr>
              <a:t>Agent Level</a:t>
            </a:r>
            <a:r>
              <a:rPr lang="en" sz="2000">
                <a:solidFill>
                  <a:schemeClr val="lt1"/>
                </a:solidFill>
                <a:latin typeface="Inter"/>
                <a:ea typeface="Inter"/>
                <a:cs typeface="Inter"/>
                <a:sym typeface="Inter"/>
              </a:rPr>
              <a:t> &amp; </a:t>
            </a:r>
            <a:r>
              <a:rPr lang="en" sz="2000">
                <a:solidFill>
                  <a:srgbClr val="F9C823"/>
                </a:solidFill>
                <a:latin typeface="Inter"/>
                <a:ea typeface="Inter"/>
                <a:cs typeface="Inter"/>
                <a:sym typeface="Inter"/>
              </a:rPr>
              <a:t>Swarm Level</a:t>
            </a:r>
            <a:endParaRPr sz="2000">
              <a:solidFill>
                <a:srgbClr val="F9C823"/>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2"/>
          <p:cNvSpPr/>
          <p:nvPr/>
        </p:nvSpPr>
        <p:spPr>
          <a:xfrm>
            <a:off x="0" y="67825"/>
            <a:ext cx="9123600" cy="897600"/>
          </a:xfrm>
          <a:prstGeom prst="rect">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2"/>
          <p:cNvSpPr txBox="1"/>
          <p:nvPr/>
        </p:nvSpPr>
        <p:spPr>
          <a:xfrm>
            <a:off x="264052" y="195800"/>
            <a:ext cx="7995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Feature 2(a): Agent Level Transition</a:t>
            </a:r>
            <a:endParaRPr b="1" sz="2400">
              <a:solidFill>
                <a:schemeClr val="lt1"/>
              </a:solidFill>
              <a:latin typeface="Inter"/>
              <a:ea typeface="Inter"/>
              <a:cs typeface="Inter"/>
              <a:sym typeface="Inter"/>
            </a:endParaRPr>
          </a:p>
        </p:txBody>
      </p:sp>
      <p:sp>
        <p:nvSpPr>
          <p:cNvPr id="87" name="Google Shape;87;p12"/>
          <p:cNvSpPr/>
          <p:nvPr/>
        </p:nvSpPr>
        <p:spPr>
          <a:xfrm>
            <a:off x="2660324" y="1647700"/>
            <a:ext cx="3960000" cy="554100"/>
          </a:xfrm>
          <a:prstGeom prst="roundRect">
            <a:avLst>
              <a:gd fmla="val 16667" name="adj"/>
            </a:avLst>
          </a:prstGeom>
          <a:solidFill>
            <a:srgbClr val="27252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Inter SemiBold"/>
                <a:ea typeface="Inter SemiBold"/>
                <a:cs typeface="Inter SemiBold"/>
                <a:sym typeface="Inter SemiBold"/>
              </a:rPr>
              <a:t>Ways of Hands-Off</a:t>
            </a:r>
            <a:endParaRPr sz="1500">
              <a:solidFill>
                <a:srgbClr val="FFFFFF"/>
              </a:solidFill>
              <a:latin typeface="Inter SemiBold"/>
              <a:ea typeface="Inter SemiBold"/>
              <a:cs typeface="Inter SemiBold"/>
              <a:sym typeface="Inter SemiBold"/>
            </a:endParaRPr>
          </a:p>
        </p:txBody>
      </p:sp>
      <p:cxnSp>
        <p:nvCxnSpPr>
          <p:cNvPr id="88" name="Google Shape;88;p12"/>
          <p:cNvCxnSpPr>
            <a:stCxn id="87" idx="2"/>
          </p:cNvCxnSpPr>
          <p:nvPr/>
        </p:nvCxnSpPr>
        <p:spPr>
          <a:xfrm>
            <a:off x="4640324" y="2201800"/>
            <a:ext cx="0" cy="577500"/>
          </a:xfrm>
          <a:prstGeom prst="straightConnector1">
            <a:avLst/>
          </a:prstGeom>
          <a:noFill/>
          <a:ln cap="flat" cmpd="sng" w="19050">
            <a:solidFill>
              <a:srgbClr val="DAE0E6"/>
            </a:solidFill>
            <a:prstDash val="dash"/>
            <a:round/>
            <a:headEnd len="med" w="med" type="none"/>
            <a:tailEnd len="med" w="med" type="none"/>
          </a:ln>
        </p:spPr>
      </p:cxnSp>
      <p:cxnSp>
        <p:nvCxnSpPr>
          <p:cNvPr id="89" name="Google Shape;89;p12"/>
          <p:cNvCxnSpPr/>
          <p:nvPr/>
        </p:nvCxnSpPr>
        <p:spPr>
          <a:xfrm flipH="1" rot="10800000">
            <a:off x="1713674" y="2785550"/>
            <a:ext cx="5853300" cy="3600"/>
          </a:xfrm>
          <a:prstGeom prst="straightConnector1">
            <a:avLst/>
          </a:prstGeom>
          <a:noFill/>
          <a:ln cap="flat" cmpd="sng" w="19050">
            <a:solidFill>
              <a:srgbClr val="DAE0E6"/>
            </a:solidFill>
            <a:prstDash val="dash"/>
            <a:round/>
            <a:headEnd len="med" w="med" type="none"/>
            <a:tailEnd len="med" w="med" type="none"/>
          </a:ln>
        </p:spPr>
      </p:cxnSp>
      <p:cxnSp>
        <p:nvCxnSpPr>
          <p:cNvPr id="90" name="Google Shape;90;p12"/>
          <p:cNvCxnSpPr/>
          <p:nvPr/>
        </p:nvCxnSpPr>
        <p:spPr>
          <a:xfrm>
            <a:off x="7520131" y="2806207"/>
            <a:ext cx="0" cy="324600"/>
          </a:xfrm>
          <a:prstGeom prst="straightConnector1">
            <a:avLst/>
          </a:prstGeom>
          <a:noFill/>
          <a:ln cap="flat" cmpd="sng" w="19050">
            <a:solidFill>
              <a:srgbClr val="DAE0E6"/>
            </a:solidFill>
            <a:prstDash val="dash"/>
            <a:round/>
            <a:headEnd len="med" w="med" type="none"/>
            <a:tailEnd len="med" w="med" type="none"/>
          </a:ln>
        </p:spPr>
      </p:cxnSp>
      <p:sp>
        <p:nvSpPr>
          <p:cNvPr id="91" name="Google Shape;91;p12"/>
          <p:cNvSpPr/>
          <p:nvPr/>
        </p:nvSpPr>
        <p:spPr>
          <a:xfrm>
            <a:off x="923701" y="3147850"/>
            <a:ext cx="1580400" cy="478500"/>
          </a:xfrm>
          <a:prstGeom prst="roundRect">
            <a:avLst>
              <a:gd fmla="val 16667" name="adj"/>
            </a:avLst>
          </a:prstGeom>
          <a:solidFill>
            <a:srgbClr val="272528"/>
          </a:solidFill>
          <a:ln cap="flat" cmpd="sng" w="9525">
            <a:solidFill>
              <a:srgbClr val="2674E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Tool Use</a:t>
            </a:r>
            <a:endParaRPr sz="1100">
              <a:solidFill>
                <a:srgbClr val="FFFFFF"/>
              </a:solidFill>
              <a:latin typeface="Inter Light"/>
              <a:ea typeface="Inter Light"/>
              <a:cs typeface="Inter Light"/>
              <a:sym typeface="Inter Light"/>
            </a:endParaRPr>
          </a:p>
        </p:txBody>
      </p:sp>
      <p:cxnSp>
        <p:nvCxnSpPr>
          <p:cNvPr id="92" name="Google Shape;92;p12"/>
          <p:cNvCxnSpPr/>
          <p:nvPr/>
        </p:nvCxnSpPr>
        <p:spPr>
          <a:xfrm>
            <a:off x="4636387" y="2793395"/>
            <a:ext cx="0" cy="324600"/>
          </a:xfrm>
          <a:prstGeom prst="straightConnector1">
            <a:avLst/>
          </a:prstGeom>
          <a:noFill/>
          <a:ln cap="flat" cmpd="sng" w="19050">
            <a:solidFill>
              <a:srgbClr val="DAE0E6"/>
            </a:solidFill>
            <a:prstDash val="dash"/>
            <a:round/>
            <a:headEnd len="med" w="med" type="none"/>
            <a:tailEnd len="med" w="med" type="none"/>
          </a:ln>
        </p:spPr>
      </p:cxnSp>
      <p:sp>
        <p:nvSpPr>
          <p:cNvPr id="93" name="Google Shape;93;p12"/>
          <p:cNvSpPr/>
          <p:nvPr/>
        </p:nvSpPr>
        <p:spPr>
          <a:xfrm>
            <a:off x="3865782" y="3147850"/>
            <a:ext cx="1580400" cy="478500"/>
          </a:xfrm>
          <a:prstGeom prst="roundRect">
            <a:avLst>
              <a:gd fmla="val 16667" name="adj"/>
            </a:avLst>
          </a:prstGeom>
          <a:solidFill>
            <a:srgbClr val="272528"/>
          </a:solidFill>
          <a:ln cap="flat" cmpd="sng" w="9525">
            <a:solidFill>
              <a:srgbClr val="F9C82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Condition Based</a:t>
            </a:r>
            <a:endParaRPr sz="1100">
              <a:solidFill>
                <a:srgbClr val="FFFFFF"/>
              </a:solidFill>
              <a:latin typeface="Inter Light"/>
              <a:ea typeface="Inter Light"/>
              <a:cs typeface="Inter Light"/>
              <a:sym typeface="Inter Light"/>
            </a:endParaRPr>
          </a:p>
        </p:txBody>
      </p:sp>
      <p:sp>
        <p:nvSpPr>
          <p:cNvPr id="94" name="Google Shape;94;p12"/>
          <p:cNvSpPr/>
          <p:nvPr/>
        </p:nvSpPr>
        <p:spPr>
          <a:xfrm>
            <a:off x="6729931" y="3147850"/>
            <a:ext cx="1580400" cy="478500"/>
          </a:xfrm>
          <a:prstGeom prst="roundRect">
            <a:avLst>
              <a:gd fmla="val 16667" name="adj"/>
            </a:avLst>
          </a:prstGeom>
          <a:solidFill>
            <a:srgbClr val="272528"/>
          </a:solidFill>
          <a:ln cap="flat" cmpd="sng" w="9525">
            <a:solidFill>
              <a:srgbClr val="85D99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Inter Light"/>
                <a:ea typeface="Inter Light"/>
                <a:cs typeface="Inter Light"/>
                <a:sym typeface="Inter Light"/>
              </a:rPr>
              <a:t>After Work</a:t>
            </a:r>
            <a:endParaRPr sz="1100">
              <a:solidFill>
                <a:srgbClr val="FFFFFF"/>
              </a:solidFill>
              <a:latin typeface="Inter Light"/>
              <a:ea typeface="Inter Light"/>
              <a:cs typeface="Inter Light"/>
              <a:sym typeface="Inter Light"/>
            </a:endParaRPr>
          </a:p>
        </p:txBody>
      </p:sp>
      <p:cxnSp>
        <p:nvCxnSpPr>
          <p:cNvPr id="95" name="Google Shape;95;p12"/>
          <p:cNvCxnSpPr/>
          <p:nvPr/>
        </p:nvCxnSpPr>
        <p:spPr>
          <a:xfrm>
            <a:off x="1713674" y="2789154"/>
            <a:ext cx="0" cy="324600"/>
          </a:xfrm>
          <a:prstGeom prst="straightConnector1">
            <a:avLst/>
          </a:prstGeom>
          <a:noFill/>
          <a:ln cap="flat" cmpd="sng" w="19050">
            <a:solidFill>
              <a:srgbClr val="DAE0E6"/>
            </a:solidFill>
            <a:prstDash val="dash"/>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22667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